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89" r:id="rId4"/>
    <p:sldId id="290" r:id="rId5"/>
    <p:sldId id="298" r:id="rId6"/>
    <p:sldId id="291" r:id="rId7"/>
    <p:sldId id="292" r:id="rId8"/>
    <p:sldId id="299" r:id="rId9"/>
    <p:sldId id="293" r:id="rId10"/>
    <p:sldId id="294" r:id="rId11"/>
    <p:sldId id="296" r:id="rId12"/>
    <p:sldId id="295" r:id="rId13"/>
    <p:sldId id="259" r:id="rId14"/>
    <p:sldId id="260" r:id="rId15"/>
    <p:sldId id="262" r:id="rId16"/>
    <p:sldId id="276" r:id="rId17"/>
    <p:sldId id="277" r:id="rId18"/>
    <p:sldId id="278" r:id="rId19"/>
    <p:sldId id="279" r:id="rId20"/>
    <p:sldId id="300" r:id="rId21"/>
    <p:sldId id="285" r:id="rId22"/>
    <p:sldId id="280" r:id="rId23"/>
    <p:sldId id="281" r:id="rId24"/>
    <p:sldId id="287" r:id="rId25"/>
    <p:sldId id="282" r:id="rId26"/>
    <p:sldId id="283" r:id="rId27"/>
    <p:sldId id="286" r:id="rId28"/>
    <p:sldId id="261" r:id="rId29"/>
    <p:sldId id="263" r:id="rId30"/>
    <p:sldId id="270" r:id="rId31"/>
    <p:sldId id="288" r:id="rId32"/>
    <p:sldId id="274" r:id="rId33"/>
    <p:sldId id="275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Principles of Visual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TECM </a:t>
            </a:r>
            <a:r>
              <a:rPr lang="en-US" dirty="0" smtClean="0"/>
              <a:t>4250</a:t>
            </a:r>
            <a:endParaRPr lang="en-US" dirty="0" smtClean="0"/>
          </a:p>
          <a:p>
            <a:r>
              <a:rPr lang="en-US" dirty="0" smtClean="0"/>
              <a:t>Dr. 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32" y="2166789"/>
            <a:ext cx="6350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04" y="1473970"/>
            <a:ext cx="4320778" cy="49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0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4" name="Content Placeholder 3" descr="Screen Shot 2015-06-09 at 10.34.1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14" r="-51614"/>
          <a:stretch>
            <a:fillRect/>
          </a:stretch>
        </p:blipFill>
        <p:spPr>
          <a:xfrm>
            <a:off x="559687" y="1715318"/>
            <a:ext cx="8126773" cy="4350203"/>
          </a:xfrm>
        </p:spPr>
      </p:pic>
    </p:spTree>
    <p:extLst>
      <p:ext uri="{BB962C8B-B14F-4D97-AF65-F5344CB8AC3E}">
        <p14:creationId xmlns:p14="http://schemas.microsoft.com/office/powerpoint/2010/main" val="174100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design so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Intimately tied with decision making</a:t>
            </a:r>
          </a:p>
          <a:p>
            <a:r>
              <a:rPr lang="en-US" dirty="0" smtClean="0"/>
              <a:t>Impacts perceptions well beyond “looking nice”</a:t>
            </a:r>
          </a:p>
          <a:p>
            <a:pPr lvl="1"/>
            <a:r>
              <a:rPr lang="en-US" dirty="0" smtClean="0"/>
              <a:t>Credibility </a:t>
            </a:r>
          </a:p>
          <a:p>
            <a:pPr lvl="1"/>
            <a:r>
              <a:rPr lang="en-US" dirty="0" smtClean="0"/>
              <a:t>Trustworthiness</a:t>
            </a:r>
          </a:p>
          <a:p>
            <a:pPr lvl="1"/>
            <a:r>
              <a:rPr lang="en-US" dirty="0" smtClean="0"/>
              <a:t>Expertise</a:t>
            </a:r>
          </a:p>
          <a:p>
            <a:r>
              <a:rPr lang="en-US" dirty="0" smtClean="0"/>
              <a:t>Impacts usability- “form follows function”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4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Principles We’ll Cover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Repetition</a:t>
            </a:r>
          </a:p>
          <a:p>
            <a:r>
              <a:rPr lang="en-US" dirty="0" smtClean="0"/>
              <a:t>Alignment</a:t>
            </a:r>
          </a:p>
          <a:p>
            <a:r>
              <a:rPr lang="en-US" dirty="0" smtClean="0"/>
              <a:t>Proximity</a:t>
            </a:r>
          </a:p>
          <a:p>
            <a:r>
              <a:rPr lang="en-US" dirty="0" smtClean="0"/>
              <a:t>These principles can be effective regardless of object, medium, and purpose</a:t>
            </a:r>
          </a:p>
          <a:p>
            <a:r>
              <a:rPr lang="en-US" dirty="0" smtClean="0"/>
              <a:t>More info can be found in Robin Williams’ “The non-designer’s design book”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nice to have crap?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Supersedes “feeling”</a:t>
            </a:r>
          </a:p>
          <a:p>
            <a:r>
              <a:rPr lang="en-US" dirty="0" smtClean="0"/>
              <a:t>It provides us (especially those of us who aren’t naturally design-oriented) with objective guidelines</a:t>
            </a:r>
          </a:p>
          <a:p>
            <a:r>
              <a:rPr lang="en-US" dirty="0" smtClean="0"/>
              <a:t>It’s simple and will always (yes, always) make a document or product better</a:t>
            </a:r>
          </a:p>
        </p:txBody>
      </p:sp>
    </p:spTree>
    <p:extLst>
      <p:ext uri="{BB962C8B-B14F-4D97-AF65-F5344CB8AC3E}">
        <p14:creationId xmlns:p14="http://schemas.microsoft.com/office/powerpoint/2010/main" val="324663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CRAP is a nice way to remember, but…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PARC is easier and more effective</a:t>
            </a:r>
          </a:p>
          <a:p>
            <a:r>
              <a:rPr lang="en-US" dirty="0" smtClean="0"/>
              <a:t>Starting with proximity first is actually the best way to work as a designer</a:t>
            </a:r>
          </a:p>
          <a:p>
            <a:r>
              <a:rPr lang="en-US" dirty="0" smtClean="0"/>
              <a:t>Information first, then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8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Proximity isn’t </a:t>
            </a:r>
            <a:r>
              <a:rPr lang="en-US" i="1" dirty="0" smtClean="0"/>
              <a:t>just </a:t>
            </a:r>
            <a:r>
              <a:rPr lang="en-US" dirty="0" smtClean="0"/>
              <a:t>a design element, it involves analysis and critical thinking</a:t>
            </a:r>
          </a:p>
          <a:p>
            <a:r>
              <a:rPr lang="en-US" dirty="0" smtClean="0"/>
              <a:t>Group related elements</a:t>
            </a:r>
          </a:p>
          <a:p>
            <a:r>
              <a:rPr lang="en-US" dirty="0" smtClean="0"/>
              <a:t>Separate different elements</a:t>
            </a:r>
          </a:p>
          <a:p>
            <a:r>
              <a:rPr lang="en-US" dirty="0" smtClean="0"/>
              <a:t>Utilize white space to separate elements</a:t>
            </a:r>
          </a:p>
          <a:p>
            <a:r>
              <a:rPr lang="en-US" dirty="0" smtClean="0"/>
              <a:t>Proximity involves “architecture” </a:t>
            </a:r>
          </a:p>
          <a:p>
            <a:pPr lvl="1"/>
            <a:r>
              <a:rPr lang="en-US" dirty="0" smtClean="0"/>
              <a:t>Start by understanding what information you have (Inventory)</a:t>
            </a:r>
          </a:p>
          <a:p>
            <a:pPr lvl="1"/>
            <a:r>
              <a:rPr lang="en-US" dirty="0" smtClean="0"/>
              <a:t>Grouping like pieces of information </a:t>
            </a:r>
          </a:p>
          <a:p>
            <a:pPr lvl="1"/>
            <a:r>
              <a:rPr lang="en-US" dirty="0" smtClean="0"/>
              <a:t>Creating an organizational hierarchy</a:t>
            </a:r>
          </a:p>
          <a:p>
            <a:pPr marL="35083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7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18" y="1247727"/>
            <a:ext cx="3765457" cy="532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90" y="1240624"/>
            <a:ext cx="3666610" cy="51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6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66" y="244158"/>
            <a:ext cx="5894333" cy="64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01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44" y="1492670"/>
            <a:ext cx="4032193" cy="52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20" y="2010147"/>
            <a:ext cx="7545456" cy="405537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Emergency Contact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Employee Retirement System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Name Change Form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Voluntary deductions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Compensation History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Address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View Paycheck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Overtime requests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Phone number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W-4 Tax Forms</a:t>
            </a:r>
          </a:p>
          <a:p>
            <a:pPr>
              <a:spcBef>
                <a:spcPts val="0"/>
              </a:spcBef>
            </a:pPr>
            <a:r>
              <a:rPr lang="en-US" dirty="0"/>
              <a:t>My Time </a:t>
            </a:r>
            <a:r>
              <a:rPr lang="en-US" dirty="0" smtClean="0"/>
              <a:t>Sheet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Employee ID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6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Nothing on the page should be placed on the page arbitrarily (nothing!)</a:t>
            </a:r>
          </a:p>
          <a:p>
            <a:r>
              <a:rPr lang="en-US" dirty="0" smtClean="0"/>
              <a:t>Every element should have some visual connection with another element on the page</a:t>
            </a:r>
          </a:p>
          <a:p>
            <a:r>
              <a:rPr lang="en-US" dirty="0" smtClean="0"/>
              <a:t>Strong lines can make it easier for a user to scan a document</a:t>
            </a:r>
          </a:p>
          <a:p>
            <a:r>
              <a:rPr lang="en-US" dirty="0" smtClean="0"/>
              <a:t>Good alignment often described as “clean”</a:t>
            </a:r>
          </a:p>
          <a:p>
            <a:r>
              <a:rPr lang="en-US" dirty="0" smtClean="0"/>
              <a:t>Alignment, like proximity, also has an impact on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7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98800"/>
            <a:ext cx="3581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57400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www.restaurantguideatlanta.com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74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Repeat visual elements of the design throughout the piece. </a:t>
            </a:r>
          </a:p>
          <a:p>
            <a:r>
              <a:rPr lang="en-US" dirty="0" smtClean="0"/>
              <a:t>Color, shape, texture, spatial relationships, line thickness, sizes, etc. </a:t>
            </a:r>
          </a:p>
          <a:p>
            <a:r>
              <a:rPr lang="en-US" dirty="0" smtClean="0"/>
              <a:t>Repetition helps develop organization and strengthens unity</a:t>
            </a:r>
          </a:p>
          <a:p>
            <a:r>
              <a:rPr lang="en-US" dirty="0" smtClean="0"/>
              <a:t>Common repeated elements: headers and sub-heads; color; images or logos; spacing</a:t>
            </a:r>
          </a:p>
          <a:p>
            <a:r>
              <a:rPr lang="en-US" dirty="0" smtClean="0"/>
              <a:t>Especially important in longer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2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7" y="1524000"/>
            <a:ext cx="4779193" cy="498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32" y="1524000"/>
            <a:ext cx="48948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www.discoverychild.net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9639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elements that are different appear </a:t>
            </a:r>
            <a:r>
              <a:rPr lang="en-US" i="1" dirty="0" smtClean="0"/>
              <a:t>very </a:t>
            </a:r>
            <a:r>
              <a:rPr lang="en-US" dirty="0" smtClean="0"/>
              <a:t>different. </a:t>
            </a:r>
          </a:p>
          <a:p>
            <a:r>
              <a:rPr lang="en-US" dirty="0" smtClean="0"/>
              <a:t>Making elements only </a:t>
            </a:r>
            <a:r>
              <a:rPr lang="en-US" i="1" dirty="0" smtClean="0"/>
              <a:t>slightly </a:t>
            </a:r>
            <a:r>
              <a:rPr lang="en-US" dirty="0" smtClean="0"/>
              <a:t>different will only confuse the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0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83" y="1392053"/>
            <a:ext cx="3982388" cy="53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24" y="1658708"/>
            <a:ext cx="4223225" cy="48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48" y="4132818"/>
            <a:ext cx="4454251" cy="2396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51" y="1377298"/>
            <a:ext cx="4645147" cy="249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reederapp.com</a:t>
            </a:r>
            <a:r>
              <a:rPr lang="en-US" dirty="0"/>
              <a:t>/</a:t>
            </a:r>
            <a:r>
              <a:rPr lang="en-US" dirty="0" err="1"/>
              <a:t>ios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3009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in Headers</a:t>
            </a:r>
            <a:endParaRPr lang="en-US" dirty="0"/>
          </a:p>
        </p:txBody>
      </p:sp>
      <p:pic>
        <p:nvPicPr>
          <p:cNvPr id="4" name="Picture 3" descr="contrast_example_b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97" y="971826"/>
            <a:ext cx="5830203" cy="75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98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in Headers- Better</a:t>
            </a:r>
            <a:endParaRPr lang="en-US" dirty="0"/>
          </a:p>
        </p:txBody>
      </p:sp>
      <p:pic>
        <p:nvPicPr>
          <p:cNvPr id="4" name="Picture 3" descr="contast_bet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93" y="960782"/>
            <a:ext cx="5885420" cy="76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(with a partner)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20071"/>
            <a:ext cx="7345363" cy="42454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Of the 3 manuals you brought to class, choose 2 (one that appears well designed and one that appears poorly designed).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</a:t>
            </a:r>
            <a:r>
              <a:rPr lang="en-US" dirty="0" smtClean="0"/>
              <a:t>positive examples of proximity, alignment, repetition, and </a:t>
            </a:r>
            <a:r>
              <a:rPr lang="en-US" dirty="0" smtClean="0"/>
              <a:t>contrast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visual design strategies used (e.g., horizontal roles, headers, footers, heading, typography). See </a:t>
            </a:r>
            <a:r>
              <a:rPr lang="en-US" dirty="0" err="1" smtClean="0"/>
              <a:t>WtW</a:t>
            </a:r>
            <a:r>
              <a:rPr lang="en-US" dirty="0" smtClean="0"/>
              <a:t> Ch. 7 for guidance.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negative examples of proximity, alignment, repetition, and contrast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Provide suggestions for improving each design </a:t>
            </a:r>
            <a:r>
              <a:rPr lang="en-US" dirty="0" smtClean="0"/>
              <a:t>principle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Upload your analysis to Blackboard (one person can upload if both names are on it).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590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77" y="1597998"/>
            <a:ext cx="4247839" cy="497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8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3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98" y="1270121"/>
            <a:ext cx="3144981" cy="53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44" y="1492670"/>
            <a:ext cx="4032193" cy="52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5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8" y="1298640"/>
            <a:ext cx="7036671" cy="55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7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543</Words>
  <Application>Microsoft Macintosh PowerPoint</Application>
  <PresentationFormat>On-screen Show (4:3)</PresentationFormat>
  <Paragraphs>93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Capital</vt:lpstr>
      <vt:lpstr>Principles of Visual Design</vt:lpstr>
      <vt:lpstr>Set 1</vt:lpstr>
      <vt:lpstr>A</vt:lpstr>
      <vt:lpstr>B</vt:lpstr>
      <vt:lpstr>Set 2</vt:lpstr>
      <vt:lpstr>A</vt:lpstr>
      <vt:lpstr>B</vt:lpstr>
      <vt:lpstr>Set 3</vt:lpstr>
      <vt:lpstr>A</vt:lpstr>
      <vt:lpstr>B</vt:lpstr>
      <vt:lpstr>A</vt:lpstr>
      <vt:lpstr>B</vt:lpstr>
      <vt:lpstr>Why is design so important?</vt:lpstr>
      <vt:lpstr>Design Principles We’ll Cover Today</vt:lpstr>
      <vt:lpstr>Why is it nice to have crap?</vt:lpstr>
      <vt:lpstr>CRAP is a nice way to remember, but…</vt:lpstr>
      <vt:lpstr>Proximity</vt:lpstr>
      <vt:lpstr>Proximity Example</vt:lpstr>
      <vt:lpstr>PowerPoint Presentation</vt:lpstr>
      <vt:lpstr>PowerPoint Presentation</vt:lpstr>
      <vt:lpstr>Proximity Practice</vt:lpstr>
      <vt:lpstr>Alignment </vt:lpstr>
      <vt:lpstr>Alignment Example</vt:lpstr>
      <vt:lpstr>Bad Alignment</vt:lpstr>
      <vt:lpstr>Repetition </vt:lpstr>
      <vt:lpstr>Repetition Examples</vt:lpstr>
      <vt:lpstr>Bad Repetition</vt:lpstr>
      <vt:lpstr>Contrast</vt:lpstr>
      <vt:lpstr>Contrast Examples</vt:lpstr>
      <vt:lpstr>Contrast Example</vt:lpstr>
      <vt:lpstr>Bad Contrast</vt:lpstr>
      <vt:lpstr>Contrast in Headers</vt:lpstr>
      <vt:lpstr>Contrast in Headers- Better</vt:lpstr>
      <vt:lpstr>Activity (with a partner)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Principles</dc:title>
  <dc:creator>Chris</dc:creator>
  <cp:lastModifiedBy>Chris</cp:lastModifiedBy>
  <cp:revision>47</cp:revision>
  <dcterms:created xsi:type="dcterms:W3CDTF">2013-06-16T20:26:58Z</dcterms:created>
  <dcterms:modified xsi:type="dcterms:W3CDTF">2015-06-09T15:44:48Z</dcterms:modified>
</cp:coreProperties>
</file>